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61" r:id="rId3"/>
    <p:sldId id="262" r:id="rId4"/>
    <p:sldId id="264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7497DE3E-ED18-4DDC-91AF-34E08FF4783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2B0A642-0D4E-4505-890C-09F2999D2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Vocabulary-prefixes, suffixes, roots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6172200" cy="1371600"/>
          </a:xfrm>
        </p:spPr>
        <p:txBody>
          <a:bodyPr/>
          <a:lstStyle/>
          <a:p>
            <a:r>
              <a:rPr lang="en-US" dirty="0" smtClean="0"/>
              <a:t>Unit 33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Clamorous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800" i="1" dirty="0" smtClean="0">
                <a:solidFill>
                  <a:schemeClr val="accent3">
                    <a:lumMod val="75000"/>
                  </a:schemeClr>
                </a:solidFill>
              </a:rPr>
              <a:t>Santa </a:t>
            </a:r>
            <a:r>
              <a:rPr lang="en-US" sz="1800" i="1" dirty="0" smtClean="0">
                <a:solidFill>
                  <a:schemeClr val="accent3">
                    <a:lumMod val="75000"/>
                  </a:schemeClr>
                </a:solidFill>
              </a:rPr>
              <a:t>made a clamor on the </a:t>
            </a:r>
            <a:r>
              <a:rPr lang="en-US" sz="1800" i="1" dirty="0" smtClean="0">
                <a:solidFill>
                  <a:schemeClr val="accent3">
                    <a:lumMod val="75000"/>
                  </a:schemeClr>
                </a:solidFill>
              </a:rPr>
              <a:t>rooftop.</a:t>
            </a:r>
            <a:endParaRPr lang="en-US" sz="1800" i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16552" cy="4572000"/>
          </a:xfrm>
        </p:spPr>
        <p:txBody>
          <a:bodyPr/>
          <a:lstStyle/>
          <a:p>
            <a:r>
              <a:rPr lang="en-US" dirty="0" smtClean="0"/>
              <a:t>Root=clam/claim=to shout or call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Definition=being loud or noisy</a:t>
            </a:r>
            <a:endParaRPr lang="en-US" dirty="0"/>
          </a:p>
        </p:txBody>
      </p:sp>
      <p:pic>
        <p:nvPicPr>
          <p:cNvPr id="5122" name="Picture 2" descr="Santa and reindeer on the roo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438400"/>
            <a:ext cx="3429000" cy="2571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Acrimonious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86200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acri</a:t>
            </a:r>
            <a:r>
              <a:rPr lang="en-US" dirty="0" smtClean="0"/>
              <a:t>=sharp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i="1" dirty="0" smtClean="0">
                <a:solidFill>
                  <a:schemeClr val="accent3">
                    <a:lumMod val="75000"/>
                  </a:schemeClr>
                </a:solidFill>
              </a:rPr>
              <a:t>Do you remember what acrid means? </a:t>
            </a:r>
          </a:p>
          <a:p>
            <a:r>
              <a:rPr lang="en-US" sz="1800" i="1" dirty="0" smtClean="0">
                <a:solidFill>
                  <a:schemeClr val="accent3">
                    <a:lumMod val="75000"/>
                  </a:schemeClr>
                </a:solidFill>
              </a:rPr>
              <a:t>Answer: sharp odor or taste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16552" cy="4572000"/>
          </a:xfrm>
        </p:spPr>
        <p:txBody>
          <a:bodyPr/>
          <a:lstStyle/>
          <a:p>
            <a:r>
              <a:rPr lang="en-US" dirty="0" err="1" smtClean="0"/>
              <a:t>moni</a:t>
            </a:r>
            <a:r>
              <a:rPr lang="en-US" dirty="0" smtClean="0"/>
              <a:t>(y)=quality of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Definition=having a sharp bitter quality in speech or </a:t>
            </a:r>
            <a:r>
              <a:rPr lang="en-US" dirty="0" smtClean="0"/>
              <a:t>mood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  An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acrimonious debate between the two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candidates heated up.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Irrational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 smtClean="0"/>
              <a:t>=in=not</a:t>
            </a:r>
          </a:p>
          <a:p>
            <a:pPr>
              <a:buNone/>
            </a:pPr>
            <a:endParaRPr lang="en-US" dirty="0" smtClean="0"/>
          </a:p>
          <a:p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</a:rPr>
              <a:t>“You are being irrational</a:t>
            </a: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</a:rPr>
              <a:t>!”</a:t>
            </a:r>
          </a:p>
          <a:p>
            <a:endParaRPr lang="en-US" sz="1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</a:rPr>
              <a:t>Irrational numbers are those that cannot be written as a fraction or decimal.</a:t>
            </a:r>
            <a:endParaRPr lang="en-US" sz="18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16552" cy="4572000"/>
          </a:xfrm>
        </p:spPr>
        <p:txBody>
          <a:bodyPr/>
          <a:lstStyle/>
          <a:p>
            <a:r>
              <a:rPr lang="en-US" dirty="0" smtClean="0"/>
              <a:t>Root=ratio=reason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Definition=not having reason or logic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3076" name="Picture 4" descr="Pi, Irrational Numbers and Einstein: Brilliantly Mindful of Err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114799"/>
            <a:ext cx="2857500" cy="27432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Annotations 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an=ad=towards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sz="1800" i="1" dirty="0" smtClean="0"/>
              <a:t>These usually include footnotes or end notes.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187952" cy="4572000"/>
          </a:xfrm>
        </p:spPr>
        <p:txBody>
          <a:bodyPr/>
          <a:lstStyle/>
          <a:p>
            <a:r>
              <a:rPr lang="en-US" dirty="0" smtClean="0"/>
              <a:t>Root=nota=to note</a:t>
            </a:r>
            <a:endParaRPr lang="en-US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Definition=notes towards a body of writing </a:t>
            </a:r>
            <a:r>
              <a:rPr lang="en-US" smtClean="0"/>
              <a:t>to explain</a:t>
            </a:r>
            <a:endParaRPr lang="en-US" dirty="0"/>
          </a:p>
        </p:txBody>
      </p:sp>
      <p:pic>
        <p:nvPicPr>
          <p:cNvPr id="2050" name="Picture 2" descr="... footnotes and endnotes and to write an excellent custom ess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724400"/>
            <a:ext cx="6341805" cy="16383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r>
              <a:rPr lang="en-US" dirty="0" smtClean="0"/>
              <a:t> Review: annotation, irrational, acrimonious, clamorous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type of thinking does not have logic behind it: ___.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Irrational </a:t>
            </a:r>
          </a:p>
          <a:p>
            <a:r>
              <a:rPr lang="en-US" dirty="0" smtClean="0"/>
              <a:t>Banging pots and pans together would for this type of noise: ___.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Clamorous </a:t>
            </a:r>
          </a:p>
          <a:p>
            <a:r>
              <a:rPr lang="en-US" dirty="0" smtClean="0"/>
              <a:t>When things get serious in an argument, this type of speech comes out: ___.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Acrimonious </a:t>
            </a:r>
          </a:p>
          <a:p>
            <a:r>
              <a:rPr lang="en-US" dirty="0" smtClean="0"/>
              <a:t>These can be notes made on someone’s written work on footnotes added: ___.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Annotation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1030</TotalTime>
  <Words>192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Vocabulary-prefixes, suffixes, roots </vt:lpstr>
      <vt:lpstr>Clamorous (adj.)</vt:lpstr>
      <vt:lpstr>Acrimonious (adj.)</vt:lpstr>
      <vt:lpstr>Irrational (adj.)</vt:lpstr>
      <vt:lpstr>Annotations (n.)</vt:lpstr>
      <vt:lpstr>Vocab Review: annotation, irrational, acrimonious, clamorous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Marilyn Mathine</dc:creator>
  <cp:lastModifiedBy>Marilyn Mathine</cp:lastModifiedBy>
  <cp:revision>165</cp:revision>
  <dcterms:created xsi:type="dcterms:W3CDTF">2012-08-14T20:03:02Z</dcterms:created>
  <dcterms:modified xsi:type="dcterms:W3CDTF">2014-06-05T21:35:14Z</dcterms:modified>
</cp:coreProperties>
</file>